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2" r:id="rId5"/>
    <p:sldId id="266" r:id="rId6"/>
    <p:sldId id="261" r:id="rId7"/>
    <p:sldId id="271" r:id="rId8"/>
    <p:sldId id="265" r:id="rId9"/>
    <p:sldId id="263" r:id="rId10"/>
    <p:sldId id="268" r:id="rId11"/>
    <p:sldId id="269" r:id="rId12"/>
    <p:sldId id="273" r:id="rId13"/>
    <p:sldId id="272" r:id="rId14"/>
    <p:sldId id="260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165" autoAdjust="0"/>
  </p:normalViewPr>
  <p:slideViewPr>
    <p:cSldViewPr>
      <p:cViewPr>
        <p:scale>
          <a:sx n="100" d="100"/>
          <a:sy n="100" d="100"/>
        </p:scale>
        <p:origin x="-504" y="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55BBF59-777A-4E77-A678-28483B04C0B8}" type="datetimeFigureOut">
              <a:rPr lang="nl-NL"/>
              <a:pPr>
                <a:defRPr/>
              </a:pPr>
              <a:t>24-1-2013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C38A329-06DB-4900-A1D5-3D8A99A627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748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8A329-06DB-4900-A1D5-3D8A99A627DB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sePlan -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ers\Daniel\Documents\DDI\Dropbox\DDI\_Sales and Marketing\Image bank\Small\_DSC004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4941168"/>
          </a:xfrm>
          <a:prstGeom prst="rect">
            <a:avLst/>
          </a:prstGeom>
          <a:noFill/>
        </p:spPr>
      </p:pic>
      <p:sp>
        <p:nvSpPr>
          <p:cNvPr id="8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226800" y="5301208"/>
            <a:ext cx="8737688" cy="657208"/>
          </a:xfrm>
        </p:spPr>
        <p:txBody>
          <a:bodyPr anchor="b"/>
          <a:lstStyle>
            <a:lvl1pPr algn="l">
              <a:defRPr sz="3600" b="1" spc="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224886" y="5940001"/>
            <a:ext cx="8739601" cy="513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Wingdings 2" charset="2"/>
              <a:buNone/>
              <a:defRPr sz="280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C806206-9CA4-4D7C-BD9C-6ECD008B3076}" type="datetime1">
              <a:rPr lang="en-US" smtClean="0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6689418B-D2D7-46B2-A468-FB045EBBEA5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12160" y="0"/>
            <a:ext cx="2592288" cy="4941168"/>
            <a:chOff x="6012160" y="0"/>
            <a:chExt cx="2592288" cy="4941168"/>
          </a:xfrm>
        </p:grpSpPr>
        <p:sp>
          <p:nvSpPr>
            <p:cNvPr id="10" name="Rectangle 9"/>
            <p:cNvSpPr/>
            <p:nvPr userDrawn="1"/>
          </p:nvSpPr>
          <p:spPr>
            <a:xfrm>
              <a:off x="6012160" y="0"/>
              <a:ext cx="2592288" cy="4941168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0" descr="Logo small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05435" y="3645024"/>
              <a:ext cx="1838973" cy="119533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sePlan -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Users\Daniel\Documents\DDI\Dropbox\DDI\_Sales and Marketing\Image bank\Small\_DSC0139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11247" y="0"/>
            <a:ext cx="4632753" cy="6858000"/>
          </a:xfrm>
          <a:prstGeom prst="rect">
            <a:avLst/>
          </a:prstGeom>
          <a:noFill/>
        </p:spPr>
      </p:pic>
      <p:sp>
        <p:nvSpPr>
          <p:cNvPr id="8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81425" y="332656"/>
            <a:ext cx="4201184" cy="504056"/>
          </a:xfrm>
        </p:spPr>
        <p:txBody>
          <a:bodyPr anchor="b"/>
          <a:lstStyle>
            <a:lvl1pPr algn="l">
              <a:defRPr sz="2400" b="1" spc="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79512" y="981075"/>
            <a:ext cx="4176712" cy="5400253"/>
          </a:xfrm>
        </p:spPr>
        <p:txBody>
          <a:bodyPr/>
          <a:lstStyle>
            <a:lvl1pPr marL="176213" indent="-176213">
              <a:defRPr/>
            </a:lvl1pPr>
            <a:lvl2pPr marL="360363" indent="-184150">
              <a:defRPr/>
            </a:lvl2pPr>
            <a:lvl3pPr marL="534988" indent="-174625">
              <a:defRPr/>
            </a:lvl3pPr>
            <a:lvl4pPr marL="720725" indent="-185738">
              <a:defRPr/>
            </a:lvl4pPr>
            <a:lvl5pPr marL="895350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1847850" y="6532563"/>
            <a:ext cx="1903413" cy="21907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4D3A32A-A2C3-4EB4-99E9-7FD5D77225DA}" type="datetime1">
              <a:rPr lang="en-US" smtClean="0"/>
              <a:pPr>
                <a:defRPr/>
              </a:pPr>
              <a:t>1/24/2013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06438" y="6654800"/>
            <a:ext cx="3505200" cy="230188"/>
          </a:xfrm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714375" y="6532563"/>
            <a:ext cx="1752600" cy="21907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34B97F9A-0338-47A4-829E-4D4AD842888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13640" y="5085184"/>
            <a:ext cx="4644008" cy="1440160"/>
            <a:chOff x="4513640" y="5085184"/>
            <a:chExt cx="4644008" cy="144016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13640" y="5085184"/>
              <a:ext cx="4644008" cy="1440160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Picture 9" descr="Logo small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092280" y="5184488"/>
              <a:ext cx="1838973" cy="119533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sePla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648"/>
            <a:ext cx="67665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7"/>
          </p:nvPr>
        </p:nvSpPr>
        <p:spPr>
          <a:xfrm>
            <a:off x="684000" y="1412875"/>
            <a:ext cx="7776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E63B-4040-4F55-81AC-CFE8BE4EA12B}" type="datetime1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9E0885A-92DE-4A33-B4A3-A1DE56C832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sePlan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838528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83642" y="1412875"/>
            <a:ext cx="3816350" cy="46085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5"/>
          </p:nvPr>
        </p:nvSpPr>
        <p:spPr>
          <a:xfrm>
            <a:off x="4643438" y="1412875"/>
            <a:ext cx="3816350" cy="46085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D17A-E471-4908-9F3A-EB9C17291D99}" type="datetime1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2E305B1-D70A-4384-8FD3-62D1BAB986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sePlan - Section Head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Daniel\Documents\DDI\Dropbox\DDI\_Sales and Marketing\Image bank\Small\_DSC0057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 userDrawn="1"/>
        </p:nvGrpSpPr>
        <p:grpSpPr>
          <a:xfrm>
            <a:off x="6588224" y="0"/>
            <a:ext cx="2016224" cy="6858000"/>
            <a:chOff x="6588224" y="0"/>
            <a:chExt cx="2016224" cy="6858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6588224" y="0"/>
              <a:ext cx="2016224" cy="249289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588224" y="6525344"/>
              <a:ext cx="2016224" cy="33265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597102" y="251770"/>
            <a:ext cx="1998000" cy="22104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sePlan - Section Head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Daniel\Documents\DDI\Dropbox\DDI\_Sales and Marketing\Image bank\Small\_DSC0118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 userDrawn="1"/>
        </p:nvGrpSpPr>
        <p:grpSpPr>
          <a:xfrm rot="16200000">
            <a:off x="3563887" y="-2943198"/>
            <a:ext cx="2016227" cy="9143997"/>
            <a:chOff x="7524324" y="2"/>
            <a:chExt cx="2016227" cy="6857999"/>
          </a:xfrm>
        </p:grpSpPr>
        <p:sp>
          <p:nvSpPr>
            <p:cNvPr id="5" name="Rectangle 4"/>
            <p:cNvSpPr/>
            <p:nvPr userDrawn="1"/>
          </p:nvSpPr>
          <p:spPr>
            <a:xfrm>
              <a:off x="7524327" y="2"/>
              <a:ext cx="2016224" cy="1862827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524324" y="6615358"/>
              <a:ext cx="2016224" cy="242643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tel 9"/>
          <p:cNvSpPr txBox="1">
            <a:spLocks/>
          </p:cNvSpPr>
          <p:nvPr userDrawn="1"/>
        </p:nvSpPr>
        <p:spPr bwMode="auto">
          <a:xfrm>
            <a:off x="0" y="620688"/>
            <a:ext cx="24726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0"/>
              </a:rPr>
              <a:t>Click to edit Master title style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sePlan - End of Slide Show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-1857379" y="1857379"/>
            <a:ext cx="6858000" cy="31432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 descr="Logo smal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20" y="5072074"/>
            <a:ext cx="2422142" cy="15743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627" name="Picture 3" descr="D:\Users\Daniel\Documents\DDI\Dropbox\DDI\_Sales and Marketing\Image bank\_DSC0096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31841" y="0"/>
            <a:ext cx="6012160" cy="6847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57158" y="1643050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DDI FOUNDATION</a:t>
            </a:r>
          </a:p>
          <a:p>
            <a:endParaRPr lang="nl-NL" dirty="0" smtClean="0"/>
          </a:p>
          <a:p>
            <a:r>
              <a:rPr lang="nl-NL" dirty="0" smtClean="0"/>
              <a:t>www.ddivers.org</a:t>
            </a:r>
          </a:p>
          <a:p>
            <a:r>
              <a:rPr lang="nl-NL" dirty="0" smtClean="0"/>
              <a:t>info@ddivers.org </a:t>
            </a:r>
          </a:p>
          <a:p>
            <a:endParaRPr lang="nl-NL" dirty="0" smtClean="0"/>
          </a:p>
          <a:p>
            <a:r>
              <a:rPr lang="nl-NL" dirty="0" smtClean="0"/>
              <a:t>facebook.com/ddivers</a:t>
            </a:r>
          </a:p>
          <a:p>
            <a:endParaRPr lang="nl-NL" dirty="0" smtClean="0"/>
          </a:p>
          <a:p>
            <a:r>
              <a:rPr lang="nl-NL" dirty="0" smtClean="0"/>
              <a:t>+45 40 50 85</a:t>
            </a:r>
            <a:r>
              <a:rPr lang="nl-NL" baseline="0" dirty="0" smtClean="0"/>
              <a:t> 85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7328"/>
            <a:ext cx="9144000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435920"/>
            <a:ext cx="914400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6982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7213" y="6477000"/>
            <a:ext cx="19034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C84F82-1F81-4171-BFDC-BEDE91A5097A}" type="datetime1">
              <a:rPr lang="en-US" smtClean="0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99238"/>
            <a:ext cx="3505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00" cap="all" baseline="0">
                <a:solidFill>
                  <a:schemeClr val="bg2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8" y="6477000"/>
            <a:ext cx="1752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AADF0E2B-B554-4767-977B-4E9A1EE469A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2" name="Tijdelijke aanduiding voor tekst 1"/>
          <p:cNvSpPr>
            <a:spLocks noGrp="1"/>
          </p:cNvSpPr>
          <p:nvPr>
            <p:ph type="body" idx="1"/>
          </p:nvPr>
        </p:nvSpPr>
        <p:spPr bwMode="auto">
          <a:xfrm>
            <a:off x="684213" y="1414463"/>
            <a:ext cx="7775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 descr="Logo small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40352" y="124793"/>
            <a:ext cx="1224136" cy="795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9" r:id="rId3"/>
    <p:sldLayoutId id="2147483710" r:id="rId4"/>
    <p:sldLayoutId id="2147483713" r:id="rId5"/>
    <p:sldLayoutId id="2147483715" r:id="rId6"/>
    <p:sldLayoutId id="214748371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2400" b="1" kern="1200" cap="all" dirty="0">
          <a:solidFill>
            <a:schemeClr val="bg2"/>
          </a:solidFill>
          <a:latin typeface="Arial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10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Arial"/>
          <a:ea typeface="ＭＳ Ｐゴシック" charset="-128"/>
          <a:cs typeface="ＭＳ Ｐゴシック" charset="0"/>
        </a:defRPr>
      </a:lvl1pPr>
      <a:lvl2pPr marL="363538" indent="-182563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100000"/>
        <a:buFont typeface="Wingdings" pitchFamily="2" charset="2"/>
        <a:buChar char=""/>
        <a:defRPr lang="en-US" kern="1200" dirty="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2pPr>
      <a:lvl3pPr marL="538163" indent="-174625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100000"/>
        <a:buFont typeface="Wingdings" pitchFamily="2" charset="2"/>
        <a:buChar char="§"/>
        <a:defRPr lang="en-US" sz="1600" kern="1200" dirty="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3pPr>
      <a:lvl4pPr marL="712788" indent="-160338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100000"/>
        <a:buFont typeface="Wingdings" pitchFamily="2" charset="2"/>
        <a:buChar char=""/>
        <a:defRPr lang="en-US" sz="1400" kern="1200" dirty="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4pPr>
      <a:lvl5pPr marL="901700" indent="-188913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100000"/>
        <a:buFont typeface="Wingdings" pitchFamily="2" charset="2"/>
        <a:buChar char="§"/>
        <a:defRPr lang="en-US" sz="1200" kern="1200" dirty="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aneurope.org/web/guest/registration?p_p_id=registration&amp;p_p_lifecycle=0&amp;p_p_mode=view&amp;p_p_state=normal&amp;_registration_struts_action=/ext/registration/wizard&amp;_registration_processType=2&amp;_registration_partnerCode=346432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divers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227013" y="5300663"/>
            <a:ext cx="8737600" cy="65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>
                <a:cs typeface="+mj-cs"/>
              </a:rPr>
              <a:t>Ddi</a:t>
            </a:r>
            <a:r>
              <a:rPr lang="nl-NL" dirty="0" smtClean="0">
                <a:cs typeface="+mj-cs"/>
              </a:rPr>
              <a:t> foundation</a:t>
            </a:r>
            <a:endParaRPr lang="nl-NL" dirty="0">
              <a:cs typeface="+mj-cs"/>
            </a:endParaRP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225425" y="5940425"/>
            <a:ext cx="8739188" cy="51276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nl-NL" dirty="0" smtClean="0">
                <a:cs typeface="+mn-cs"/>
              </a:rPr>
              <a:t>Update 2013</a:t>
            </a:r>
            <a:endParaRPr lang="nl-NL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7650" y="252413"/>
            <a:ext cx="1997075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/>
              <a:t>Log on </a:t>
            </a:r>
            <a:br>
              <a:rPr lang="en-US" sz="1800" dirty="0" smtClean="0"/>
            </a:br>
            <a:r>
              <a:rPr lang="en-US" sz="1800" dirty="0" smtClean="0"/>
              <a:t>to web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on to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www.ddivers.org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9E0885A-92DE-4A33-B4A3-A1DE56C832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42551"/>
            <a:ext cx="3960440" cy="3259752"/>
          </a:xfrm>
          <a:prstGeom prst="rect">
            <a:avLst/>
          </a:prstGeom>
        </p:spPr>
      </p:pic>
      <p:pic>
        <p:nvPicPr>
          <p:cNvPr id="2050" name="Picture 2" descr="D:\web foto\web log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58505"/>
            <a:ext cx="4536505" cy="32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7650" y="252413"/>
            <a:ext cx="1997075" cy="2209800"/>
          </a:xfrm>
        </p:spPr>
        <p:txBody>
          <a:bodyPr>
            <a:normAutofit/>
          </a:bodyPr>
          <a:lstStyle/>
          <a:p>
            <a:r>
              <a:rPr lang="en-IE" sz="1800" dirty="0" smtClean="0">
                <a:latin typeface="Arial" pitchFamily="34" charset="0"/>
                <a:ea typeface="ＭＳ Ｐゴシック" pitchFamily="34" charset="-128"/>
              </a:rPr>
              <a:t>DDI </a:t>
            </a:r>
            <a:r>
              <a:rPr lang="da-DK" sz="1600" dirty="0" smtClean="0"/>
              <a:t>Outcome project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>
                <a:latin typeface="Arial" pitchFamily="34" charset="0"/>
                <a:ea typeface="ＭＳ Ｐゴシック" pitchFamily="34" charset="-128"/>
              </a:rPr>
              <a:t>DDI </a:t>
            </a:r>
            <a:r>
              <a:rPr lang="da-DK" dirty="0" smtClean="0"/>
              <a:t>outcome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174625" lvl="1" indent="-174625">
              <a:buFont typeface="Wingdings" pitchFamily="2" charset="2"/>
              <a:buChar char="§"/>
            </a:pPr>
            <a:r>
              <a:rPr lang="en-US" sz="2000" dirty="0"/>
              <a:t>Very important for DDI and the future of </a:t>
            </a:r>
            <a:r>
              <a:rPr lang="en-US" sz="2000" dirty="0" smtClean="0"/>
              <a:t>diving as therapy</a:t>
            </a:r>
          </a:p>
          <a:p>
            <a:pPr marL="174625" lvl="1" indent="-174625">
              <a:buFont typeface="Wingdings" pitchFamily="2" charset="2"/>
              <a:buChar char="§"/>
            </a:pPr>
            <a:r>
              <a:rPr lang="en-US" dirty="0" smtClean="0"/>
              <a:t>Measure how a dive experience might change a participant's view of his/her own abilities</a:t>
            </a:r>
          </a:p>
          <a:p>
            <a:pPr marL="349250" lvl="2"/>
            <a:r>
              <a:rPr lang="en-US" dirty="0" smtClean="0"/>
              <a:t>To be taken seriously by the medical community we need to:</a:t>
            </a:r>
          </a:p>
          <a:p>
            <a:pPr marL="523875" lvl="3"/>
            <a:r>
              <a:rPr lang="en-US" dirty="0" smtClean="0"/>
              <a:t>Collect data systematically</a:t>
            </a:r>
          </a:p>
          <a:p>
            <a:pPr marL="523875" lvl="3"/>
            <a:r>
              <a:rPr lang="en-US" dirty="0" smtClean="0"/>
              <a:t>Use a validated outcome questionnaire (available in many languages)</a:t>
            </a:r>
          </a:p>
          <a:p>
            <a:pPr marL="523875" lvl="3"/>
            <a:r>
              <a:rPr lang="da-DK" dirty="0" smtClean="0"/>
              <a:t>Measure before – and some time after the dive experience (3 weeks)</a:t>
            </a:r>
          </a:p>
          <a:p>
            <a:pPr marL="523875" lvl="3"/>
            <a:r>
              <a:rPr lang="da-DK" dirty="0" smtClean="0"/>
              <a:t>Keep it participant voluntary</a:t>
            </a:r>
          </a:p>
          <a:p>
            <a:pPr marL="523875" lvl="3"/>
            <a:r>
              <a:rPr lang="da-DK" dirty="0" smtClean="0"/>
              <a:t>Have written consent</a:t>
            </a:r>
          </a:p>
          <a:p>
            <a:pPr marL="523875" lvl="3"/>
            <a:r>
              <a:rPr lang="da-DK" dirty="0" smtClean="0"/>
              <a:t>Ensure anonymity</a:t>
            </a:r>
          </a:p>
          <a:p>
            <a:pPr lvl="1"/>
            <a:r>
              <a:rPr lang="en-GB" sz="1600" dirty="0" smtClean="0"/>
              <a:t>Follow the User Manual!</a:t>
            </a:r>
          </a:p>
          <a:p>
            <a:pPr lvl="1"/>
            <a:r>
              <a:rPr lang="en-GB" sz="1600" dirty="0" smtClean="0"/>
              <a:t>You can play an important part</a:t>
            </a:r>
          </a:p>
          <a:p>
            <a:pPr lvl="1">
              <a:buNone/>
            </a:pPr>
            <a:r>
              <a:rPr lang="en-GB" sz="1600" dirty="0" smtClean="0"/>
              <a:t>	in this new part of medicine!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9E0885A-92DE-4A33-B4A3-A1DE56C832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14" y="3501008"/>
            <a:ext cx="5169958" cy="288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180975" y="333375"/>
            <a:ext cx="4202113" cy="503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cs typeface="+mj-cs"/>
              </a:rPr>
              <a:t>content</a:t>
            </a:r>
            <a:endParaRPr lang="nl-NL" dirty="0">
              <a:cs typeface="+mj-cs"/>
            </a:endParaRPr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PAGE </a:t>
            </a:r>
            <a:fld id="{AAC24418-0638-4793-91BB-3EF09BB2A88E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9388" y="981075"/>
            <a:ext cx="4176712" cy="5400675"/>
          </a:xfrm>
        </p:spPr>
        <p:txBody>
          <a:bodyPr/>
          <a:lstStyle/>
          <a:p>
            <a:pPr eaLnBrk="1" hangingPunct="1"/>
            <a:r>
              <a:rPr lang="en-IE" dirty="0" smtClean="0">
                <a:latin typeface="Arial" pitchFamily="34" charset="0"/>
                <a:ea typeface="ＭＳ Ｐゴシック" pitchFamily="34" charset="-128"/>
              </a:rPr>
              <a:t>First 3 years</a:t>
            </a:r>
          </a:p>
          <a:p>
            <a:pPr lvl="1" eaLnBrk="1" hangingPunct="1"/>
            <a:r>
              <a:rPr lang="en-IE" dirty="0" smtClean="0">
                <a:latin typeface="Arial" pitchFamily="34" charset="0"/>
                <a:ea typeface="ＭＳ Ｐゴシック" pitchFamily="34" charset="-128"/>
              </a:rPr>
              <a:t>What did we work on?</a:t>
            </a:r>
          </a:p>
          <a:p>
            <a:pPr lvl="1" eaLnBrk="1" hangingPunct="1"/>
            <a:endParaRPr lang="en-IE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GB" dirty="0"/>
              <a:t>Donate for free with </a:t>
            </a:r>
            <a:r>
              <a:rPr lang="en-GB" dirty="0" smtClean="0"/>
              <a:t>DAN</a:t>
            </a:r>
          </a:p>
          <a:p>
            <a:pPr marL="0" indent="0" eaLnBrk="1" hangingPunct="1">
              <a:buNone/>
            </a:pPr>
            <a:endParaRPr lang="en-IE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IE" dirty="0" smtClean="0">
                <a:latin typeface="Arial" pitchFamily="34" charset="0"/>
                <a:ea typeface="ＭＳ Ｐゴシック" pitchFamily="34" charset="-128"/>
              </a:rPr>
              <a:t>New Programs and Manuals</a:t>
            </a:r>
          </a:p>
          <a:p>
            <a:pPr marL="176213" lvl="1" indent="0" eaLnBrk="1" hangingPunct="1">
              <a:buNone/>
            </a:pPr>
            <a:endParaRPr lang="en-IE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IE" dirty="0" smtClean="0">
                <a:latin typeface="Arial" pitchFamily="34" charset="0"/>
                <a:ea typeface="ＭＳ Ｐゴシック" pitchFamily="34" charset="-128"/>
              </a:rPr>
              <a:t>Log on to web</a:t>
            </a:r>
          </a:p>
          <a:p>
            <a:pPr eaLnBrk="1" hangingPunct="1">
              <a:buNone/>
            </a:pPr>
            <a:endParaRPr lang="en-IE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IE" dirty="0" smtClean="0">
                <a:latin typeface="Arial" pitchFamily="34" charset="0"/>
                <a:ea typeface="ＭＳ Ｐゴシック" pitchFamily="34" charset="-128"/>
              </a:rPr>
              <a:t>DDI </a:t>
            </a:r>
            <a:r>
              <a:rPr lang="da-DK" dirty="0" smtClean="0"/>
              <a:t>Outcome Project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</a:t>
            </a:r>
            <a:endParaRPr lang="en-IE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7650" y="252413"/>
            <a:ext cx="1997075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/>
              <a:t>First 3 years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3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Establishing a new organisation</a:t>
            </a:r>
          </a:p>
          <a:p>
            <a:pPr lvl="1"/>
            <a:r>
              <a:rPr lang="en-GB" dirty="0" smtClean="0"/>
              <a:t>New and refreshing start</a:t>
            </a:r>
          </a:p>
          <a:p>
            <a:pPr lvl="1"/>
            <a:r>
              <a:rPr lang="en-GB" dirty="0" smtClean="0"/>
              <a:t>Many years of experience</a:t>
            </a:r>
          </a:p>
          <a:p>
            <a:pPr lvl="1"/>
            <a:r>
              <a:rPr lang="en-GB" dirty="0" smtClean="0"/>
              <a:t>Organisation; board of directors, volunteers, project teams </a:t>
            </a:r>
          </a:p>
          <a:p>
            <a:pPr lvl="1"/>
            <a:r>
              <a:rPr lang="en-GB" dirty="0" smtClean="0"/>
              <a:t>Establishing an office</a:t>
            </a:r>
          </a:p>
          <a:p>
            <a:pPr lvl="1"/>
            <a:r>
              <a:rPr lang="en-GB" dirty="0" smtClean="0"/>
              <a:t>Expanding the network</a:t>
            </a:r>
          </a:p>
          <a:p>
            <a:pPr lvl="1"/>
            <a:r>
              <a:rPr lang="en-US" dirty="0" smtClean="0"/>
              <a:t>New Partners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http://www.ddivers.org/partners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/>
              <a:t>Branding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9E0885A-92DE-4A33-B4A3-A1DE56C832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 descr="D:\ThygeDoc\2 DDI\Færdigt design DDI\MAPS\Map jan 2013 with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083497" cy="20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7650" y="252413"/>
            <a:ext cx="1997075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/>
              <a:t>Donate for </a:t>
            </a:r>
            <a:r>
              <a:rPr lang="en-US" sz="1800" dirty="0" err="1" smtClean="0"/>
              <a:t>fRee</a:t>
            </a:r>
            <a:r>
              <a:rPr lang="en-US" sz="1800" dirty="0" smtClean="0"/>
              <a:t> </a:t>
            </a:r>
            <a:r>
              <a:rPr lang="en-US" sz="1800" dirty="0" err="1" smtClean="0"/>
              <a:t>witH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3.gstatic.com/images?q=tbn:ANd9GcSgyRwH4gmhDRqdW-e8mKHYBxMD8A59OcHwqB6AdCBjDIybjDBR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79" y="4802088"/>
            <a:ext cx="2557417" cy="1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Donate for free with DAN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Divers Alert Network </a:t>
            </a:r>
            <a:r>
              <a:rPr lang="en-US" dirty="0"/>
              <a:t>will award DDI a </a:t>
            </a:r>
            <a:r>
              <a:rPr lang="en-US" dirty="0" smtClean="0"/>
              <a:t>referral </a:t>
            </a:r>
            <a:r>
              <a:rPr lang="en-US" dirty="0"/>
              <a:t>bonus </a:t>
            </a:r>
            <a:r>
              <a:rPr lang="en-US" dirty="0" smtClean="0"/>
              <a:t>when our partner link is used to purchase or renew your DAN insurance. </a:t>
            </a:r>
            <a:r>
              <a:rPr lang="en-US" dirty="0"/>
              <a:t>Any such bonus will go </a:t>
            </a:r>
            <a:r>
              <a:rPr lang="en-US" dirty="0" smtClean="0"/>
              <a:t>directly towards </a:t>
            </a:r>
            <a:r>
              <a:rPr lang="en-US" dirty="0"/>
              <a:t>the running of our non-profit </a:t>
            </a:r>
            <a:r>
              <a:rPr lang="en-US" dirty="0" smtClean="0"/>
              <a:t>organization and help keep prices as low as possible.</a:t>
            </a:r>
          </a:p>
          <a:p>
            <a:endParaRPr lang="da-DK" dirty="0"/>
          </a:p>
          <a:p>
            <a:r>
              <a:rPr lang="en-US" dirty="0" smtClean="0"/>
              <a:t>We </a:t>
            </a:r>
            <a:r>
              <a:rPr lang="en-US" dirty="0"/>
              <a:t>encourage </a:t>
            </a:r>
            <a:r>
              <a:rPr lang="en-US" dirty="0" smtClean="0"/>
              <a:t>our members and supporters to use the DAN links available on our website </a:t>
            </a:r>
            <a:r>
              <a:rPr lang="en-US" dirty="0" smtClean="0">
                <a:hlinkClick r:id="rId4"/>
              </a:rPr>
              <a:t>www.ddivers.org</a:t>
            </a:r>
            <a:r>
              <a:rPr lang="en-US" dirty="0" smtClean="0"/>
              <a:t> under Donate. By doing so you are donating to DDI, without any cost to you. We appreciate the support. </a:t>
            </a:r>
          </a:p>
          <a:p>
            <a:endParaRPr lang="en-US" dirty="0" smtClean="0"/>
          </a:p>
          <a:p>
            <a:r>
              <a:rPr lang="da-DK" dirty="0" smtClean="0"/>
              <a:t>DDI </a:t>
            </a:r>
            <a:r>
              <a:rPr lang="da-DK" dirty="0"/>
              <a:t>is a DAN </a:t>
            </a:r>
            <a:r>
              <a:rPr lang="da-DK" dirty="0" err="1" smtClean="0"/>
              <a:t>corporate</a:t>
            </a:r>
            <a:r>
              <a:rPr lang="da-DK" dirty="0" smtClean="0"/>
              <a:t> partner, </a:t>
            </a:r>
            <a:r>
              <a:rPr lang="da-DK" dirty="0" err="1" smtClean="0"/>
              <a:t>our</a:t>
            </a:r>
            <a:r>
              <a:rPr lang="da-DK" dirty="0" smtClean="0"/>
              <a:t> partner ID is </a:t>
            </a:r>
            <a:r>
              <a:rPr lang="da-DK" b="1" dirty="0"/>
              <a:t>"</a:t>
            </a:r>
            <a:r>
              <a:rPr lang="da-DK" b="1" dirty="0" smtClean="0"/>
              <a:t>346432”</a:t>
            </a:r>
            <a:r>
              <a:rPr lang="da-DK" dirty="0" smtClean="0"/>
              <a:t>, </a:t>
            </a:r>
            <a:r>
              <a:rPr lang="en-US" dirty="0"/>
              <a:t>remember to write this when you renew </a:t>
            </a:r>
            <a:r>
              <a:rPr lang="en-US" dirty="0" smtClean="0"/>
              <a:t>with DAN</a:t>
            </a:r>
            <a:endParaRPr lang="da-DK" dirty="0"/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9E0885A-92DE-4A33-B4A3-A1DE56C832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Donate to </a:t>
            </a:r>
            <a:r>
              <a:rPr lang="en-GB" dirty="0" err="1" smtClean="0"/>
              <a:t>ddi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z="1600" b="1" dirty="0"/>
              <a:t>Disabled Divers International (DDI) is a non-profit </a:t>
            </a:r>
            <a:r>
              <a:rPr lang="en-US" sz="1600" b="1" dirty="0" smtClean="0"/>
              <a:t>organization, we appreciate all donations.</a:t>
            </a:r>
          </a:p>
          <a:p>
            <a:pPr marL="0" indent="0">
              <a:buNone/>
              <a:defRPr/>
            </a:pPr>
            <a:r>
              <a:rPr lang="en-US" sz="1600" b="1" i="1" dirty="0" smtClean="0"/>
              <a:t> </a:t>
            </a:r>
            <a:r>
              <a:rPr lang="en-US" sz="1600" i="1" dirty="0" smtClean="0"/>
              <a:t>(</a:t>
            </a:r>
            <a:r>
              <a:rPr lang="en-US" sz="1600" i="1" dirty="0"/>
              <a:t>Now everyone has the chance to donate money to </a:t>
            </a:r>
            <a:r>
              <a:rPr lang="en-US" sz="1600" i="1" dirty="0" smtClean="0"/>
              <a:t>DDI)</a:t>
            </a:r>
            <a:endParaRPr lang="da-DK" sz="1600" b="1" i="1" dirty="0" smtClean="0"/>
          </a:p>
          <a:p>
            <a:pPr lvl="1">
              <a:defRPr/>
            </a:pPr>
            <a:r>
              <a:rPr lang="da-DK" sz="1600" dirty="0"/>
              <a:t>new </a:t>
            </a:r>
            <a:r>
              <a:rPr lang="da-DK" sz="1600" dirty="0" err="1" smtClean="0"/>
              <a:t>Donate</a:t>
            </a:r>
            <a:r>
              <a:rPr lang="da-DK" sz="1600" dirty="0" smtClean="0"/>
              <a:t> </a:t>
            </a:r>
            <a:r>
              <a:rPr lang="da-DK" sz="1600" dirty="0" err="1" smtClean="0"/>
              <a:t>button</a:t>
            </a:r>
            <a:r>
              <a:rPr lang="da-DK" sz="1600" dirty="0" smtClean="0"/>
              <a:t> </a:t>
            </a:r>
            <a:r>
              <a:rPr lang="da-DK" sz="1600" dirty="0"/>
              <a:t>on </a:t>
            </a:r>
            <a:r>
              <a:rPr lang="da-DK" sz="1600" dirty="0" smtClean="0"/>
              <a:t>the website.</a:t>
            </a:r>
          </a:p>
          <a:p>
            <a:pPr lvl="1">
              <a:defRPr/>
            </a:pPr>
            <a:endParaRPr lang="da-DK" dirty="0" smtClean="0"/>
          </a:p>
          <a:p>
            <a:pPr>
              <a:defRPr/>
            </a:pPr>
            <a:endParaRPr lang="da-DK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9E0885A-92DE-4A33-B4A3-A1DE56C832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86" y="2708920"/>
            <a:ext cx="6908390" cy="349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7650" y="252413"/>
            <a:ext cx="1997075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/>
              <a:t>New  </a:t>
            </a:r>
            <a:br>
              <a:rPr lang="en-US" sz="1800" dirty="0" smtClean="0"/>
            </a:br>
            <a:r>
              <a:rPr lang="en-US" sz="1800" dirty="0" smtClean="0"/>
              <a:t>Programs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/>
              <a:t>Rehab </a:t>
            </a:r>
            <a:r>
              <a:rPr lang="en-GB" dirty="0" smtClean="0"/>
              <a:t>diver – Dolphin Diver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684000" y="1124744"/>
            <a:ext cx="7776000" cy="5256583"/>
          </a:xfrm>
        </p:spPr>
        <p:txBody>
          <a:bodyPr/>
          <a:lstStyle/>
          <a:p>
            <a:r>
              <a:rPr lang="en-GB" dirty="0" smtClean="0"/>
              <a:t>Rehab Diver</a:t>
            </a:r>
          </a:p>
          <a:p>
            <a:r>
              <a:rPr lang="en-GB" sz="1400" dirty="0" smtClean="0"/>
              <a:t>The </a:t>
            </a:r>
            <a:r>
              <a:rPr lang="en-GB" sz="1400" dirty="0"/>
              <a:t>DDI </a:t>
            </a:r>
            <a:r>
              <a:rPr lang="en-GB" sz="1400" dirty="0" smtClean="0"/>
              <a:t>Rehab Diver </a:t>
            </a:r>
            <a:r>
              <a:rPr lang="en-GB" sz="1400" dirty="0"/>
              <a:t>Specialty course provides candidates with the necessary knowledge and skills required to safely and effectively administer exercise therapy in a confined water environment</a:t>
            </a:r>
            <a:endParaRPr lang="en-GB" sz="1400" dirty="0" smtClean="0"/>
          </a:p>
          <a:p>
            <a:r>
              <a:rPr lang="en-US" sz="1400" dirty="0"/>
              <a:t>Prerequisites </a:t>
            </a:r>
          </a:p>
          <a:p>
            <a:pPr marL="0" indent="0">
              <a:buNone/>
            </a:pPr>
            <a:r>
              <a:rPr lang="en-US" sz="1400" dirty="0" smtClean="0"/>
              <a:t>    Be </a:t>
            </a:r>
            <a:r>
              <a:rPr lang="en-US" sz="1400" dirty="0"/>
              <a:t>a licensed DDI </a:t>
            </a:r>
            <a:r>
              <a:rPr lang="en-US" sz="1400" dirty="0" smtClean="0"/>
              <a:t>Assistant </a:t>
            </a:r>
            <a:r>
              <a:rPr lang="en-US" sz="1400" dirty="0"/>
              <a:t>Diver (or license pending), or equivalent – and submit a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copy </a:t>
            </a:r>
            <a:r>
              <a:rPr lang="en-US" sz="1400" dirty="0"/>
              <a:t>of </a:t>
            </a:r>
            <a:r>
              <a:rPr lang="en-US" sz="1400" dirty="0" smtClean="0"/>
              <a:t>proof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r>
              <a:rPr lang="en-US" sz="1400" dirty="0" smtClean="0"/>
              <a:t>   Be </a:t>
            </a:r>
            <a:r>
              <a:rPr lang="en-US" sz="1400" dirty="0"/>
              <a:t>a licensed therapist of minimum </a:t>
            </a:r>
            <a:r>
              <a:rPr lang="en-US" sz="1400" dirty="0" err="1"/>
              <a:t>B.Sc</a:t>
            </a:r>
            <a:r>
              <a:rPr lang="en-US" sz="1400" dirty="0"/>
              <a:t> degree (or equivalent – that is minimum three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year </a:t>
            </a:r>
            <a:r>
              <a:rPr lang="en-US" sz="1400" dirty="0"/>
              <a:t>full </a:t>
            </a:r>
            <a:r>
              <a:rPr lang="en-US" sz="1400" dirty="0" smtClean="0"/>
              <a:t>time </a:t>
            </a:r>
            <a:r>
              <a:rPr lang="en-US" sz="1400" dirty="0"/>
              <a:t>college/university </a:t>
            </a:r>
            <a:r>
              <a:rPr lang="en-US" sz="1400" dirty="0" smtClean="0"/>
              <a:t>program) </a:t>
            </a:r>
            <a:r>
              <a:rPr lang="en-US" sz="1400" dirty="0"/>
              <a:t>– and submit a copy of proof. 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GB" dirty="0" smtClean="0"/>
              <a:t>Dolphin Diver</a:t>
            </a:r>
          </a:p>
          <a:p>
            <a:r>
              <a:rPr lang="en-US" sz="1400" dirty="0"/>
              <a:t>The DDI </a:t>
            </a:r>
            <a:r>
              <a:rPr lang="en-US" sz="1400" dirty="0" smtClean="0"/>
              <a:t>Dolphin Diver </a:t>
            </a:r>
            <a:r>
              <a:rPr lang="en-US" sz="1400" dirty="0"/>
              <a:t>course provides children with the necessary knowledge and skills required to be in pool water environment</a:t>
            </a:r>
            <a:r>
              <a:rPr lang="en-US" dirty="0"/>
              <a:t>.</a:t>
            </a:r>
            <a:endParaRPr lang="en-GB" dirty="0"/>
          </a:p>
          <a:p>
            <a:r>
              <a:rPr lang="en-GB" sz="1400" dirty="0" smtClean="0"/>
              <a:t>Prerequisites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sz="1400" dirty="0"/>
              <a:t>Must </a:t>
            </a:r>
            <a:r>
              <a:rPr lang="en-GB" sz="1400"/>
              <a:t>be </a:t>
            </a:r>
            <a:r>
              <a:rPr lang="en-GB" sz="1400" smtClean="0"/>
              <a:t>12 </a:t>
            </a:r>
            <a:r>
              <a:rPr lang="en-GB" sz="1400" dirty="0"/>
              <a:t>years old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 Submit </a:t>
            </a:r>
            <a:r>
              <a:rPr lang="en-GB" sz="1400" dirty="0"/>
              <a:t>a copy of a medical examination stating that the individual is fit for diving.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The  examination </a:t>
            </a:r>
            <a:r>
              <a:rPr lang="en-GB" sz="1400" dirty="0"/>
              <a:t>must be conducted within the past twelve months.</a:t>
            </a:r>
            <a:endParaRPr lang="da-DK" sz="1400" dirty="0"/>
          </a:p>
          <a:p>
            <a:pPr marL="0" indent="0">
              <a:buNone/>
            </a:pPr>
            <a:endParaRPr lang="da-DK" sz="1400" dirty="0" smtClean="0"/>
          </a:p>
          <a:p>
            <a:r>
              <a:rPr lang="en-GB" dirty="0" smtClean="0"/>
              <a:t>Manual to </a:t>
            </a:r>
            <a:r>
              <a:rPr lang="da-DK" dirty="0" err="1"/>
              <a:t>Surface</a:t>
            </a:r>
            <a:r>
              <a:rPr lang="da-DK" dirty="0"/>
              <a:t> </a:t>
            </a:r>
            <a:r>
              <a:rPr lang="da-DK" dirty="0" smtClean="0"/>
              <a:t>Assistant.</a:t>
            </a:r>
            <a:endParaRPr lang="en-GB" dirty="0"/>
          </a:p>
          <a:p>
            <a:pPr marL="0" indent="0">
              <a:buNone/>
            </a:pPr>
            <a:endParaRPr lang="da-DK" sz="1400" dirty="0" smtClean="0"/>
          </a:p>
          <a:p>
            <a:endParaRPr lang="en-GB" sz="1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9E0885A-92DE-4A33-B4A3-A1DE56C832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M 2011 presentation template">
  <a:themeElements>
    <a:clrScheme name="Custom 2">
      <a:dk1>
        <a:srgbClr val="000000"/>
      </a:dk1>
      <a:lt1>
        <a:srgbClr val="FFFFFF"/>
      </a:lt1>
      <a:dk2>
        <a:srgbClr val="F5821E"/>
      </a:dk2>
      <a:lt2>
        <a:srgbClr val="FFFFFF"/>
      </a:lt2>
      <a:accent1>
        <a:srgbClr val="F5821E"/>
      </a:accent1>
      <a:accent2>
        <a:srgbClr val="3366FF"/>
      </a:accent2>
      <a:accent3>
        <a:srgbClr val="A3A3A3"/>
      </a:accent3>
      <a:accent4>
        <a:srgbClr val="000000"/>
      </a:accent4>
      <a:accent5>
        <a:srgbClr val="FFCAAA"/>
      </a:accent5>
      <a:accent6>
        <a:srgbClr val="2D5CE7"/>
      </a:accent6>
      <a:hlink>
        <a:srgbClr val="7F7F7F"/>
      </a:hlink>
      <a:folHlink>
        <a:srgbClr val="D8D8D8"/>
      </a:folHlink>
    </a:clrScheme>
    <a:fontScheme name="LeaseP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F5821E"/>
    </a:dk2>
    <a:lt2>
      <a:srgbClr val="FFFFFF"/>
    </a:lt2>
    <a:accent1>
      <a:srgbClr val="F5821E"/>
    </a:accent1>
    <a:accent2>
      <a:srgbClr val="3366FF"/>
    </a:accent2>
    <a:accent3>
      <a:srgbClr val="A3A3A3"/>
    </a:accent3>
    <a:accent4>
      <a:srgbClr val="000000"/>
    </a:accent4>
    <a:accent5>
      <a:srgbClr val="FFCAAA"/>
    </a:accent5>
    <a:accent6>
      <a:srgbClr val="2D5CE7"/>
    </a:accent6>
    <a:hlink>
      <a:srgbClr val="7F7F7F"/>
    </a:hlink>
    <a:folHlink>
      <a:srgbClr val="D8D8D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ISM 2011 presentation template</Template>
  <TotalTime>591</TotalTime>
  <Words>495</Words>
  <Application>Microsoft Office PowerPoint</Application>
  <PresentationFormat>Skærmshow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ISM 2011 presentation template</vt:lpstr>
      <vt:lpstr>Ddi foundation</vt:lpstr>
      <vt:lpstr>content</vt:lpstr>
      <vt:lpstr>First 3 years</vt:lpstr>
      <vt:lpstr>First 3 years</vt:lpstr>
      <vt:lpstr>Donate for fRee witH dan</vt:lpstr>
      <vt:lpstr>Donate for free with DAN </vt:lpstr>
      <vt:lpstr>Donate to ddi</vt:lpstr>
      <vt:lpstr>New   Programs</vt:lpstr>
      <vt:lpstr> Rehab diver – Dolphin Diver</vt:lpstr>
      <vt:lpstr>Log on  to web</vt:lpstr>
      <vt:lpstr>Log on to web</vt:lpstr>
      <vt:lpstr>DDI Outcome project</vt:lpstr>
      <vt:lpstr>DDI outcome Project</vt:lpstr>
      <vt:lpstr>PowerPoint-præsentation</vt:lpstr>
    </vt:vector>
  </TitlesOfParts>
  <Company>DDI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DDI FOUNDATION</dc:title>
  <dc:creator>Daniel Zuidema</dc:creator>
  <cp:lastModifiedBy>Flemming</cp:lastModifiedBy>
  <cp:revision>66</cp:revision>
  <cp:lastPrinted>2011-04-27T09:39:07Z</cp:lastPrinted>
  <dcterms:created xsi:type="dcterms:W3CDTF">2011-05-09T11:02:13Z</dcterms:created>
  <dcterms:modified xsi:type="dcterms:W3CDTF">2013-01-24T16:40:41Z</dcterms:modified>
</cp:coreProperties>
</file>